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78"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1BA8983A-F810-44E5-86DA-6D6971CEA5CF}" type="datetimeFigureOut">
              <a:rPr lang="en-US"/>
              <a:pPr>
                <a:defRPr/>
              </a:pPr>
              <a:t>7/2/2009</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ED19EED5-3C36-4DF2-B7E5-7AE2F16D450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A2AD1930-CF91-4451-B18A-7547B2AAEEE8}" type="datetimeFigureOut">
              <a:rPr lang="en-US"/>
              <a:pPr>
                <a:defRPr/>
              </a:pPr>
              <a:t>7/2/2009</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F4C29F0-A7CA-43DB-B8E7-F068612EC0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9BA25B-A3A9-4EF8-A836-BE387C0152B5}" type="datetimeFigureOut">
              <a:rPr lang="en-US"/>
              <a:pPr>
                <a:defRPr/>
              </a:pPr>
              <a:t>7/2/2009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ED6E4-C426-400E-B1C8-3562EF0B6E3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6669485A-B77F-43D8-9ED6-B428BBF67702}" type="datetimeFigureOut">
              <a:rPr lang="en-US"/>
              <a:pPr>
                <a:defRPr/>
              </a:pPr>
              <a:t>7/2/2009</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3D9D2773-3238-44F0-8B6B-FD3F30A949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5F59DC4B-A4BB-4338-98A9-3B0CFC161E26}" type="datetimeFigureOut">
              <a:rPr lang="en-US"/>
              <a:pPr>
                <a:defRPr/>
              </a:pPr>
              <a:t>7/2/2009</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C9A1CCC-F5FF-4D59-B4D8-6589A7433BF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AB7F4B4E-0090-4A72-98E8-D0F6D63964E7}" type="datetimeFigureOut">
              <a:rPr lang="en-US"/>
              <a:pPr>
                <a:defRPr/>
              </a:pPr>
              <a:t>7/2/2009</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916E1A85-A2BF-4149-B7BC-DA82E9B130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26054292-DEAA-4564-A048-B2C56A955E89}" type="datetimeFigureOut">
              <a:rPr lang="en-US"/>
              <a:pPr>
                <a:defRPr/>
              </a:pPr>
              <a:t>7/2/2009</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38F665B4-911B-4D5E-8E88-F0DE5C33B99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7DE34AF6-80F9-44A3-A33E-78E445806EA9}" type="datetimeFigureOut">
              <a:rPr lang="en-US"/>
              <a:pPr>
                <a:defRPr/>
              </a:pPr>
              <a:t>7/2/2009</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BC05202E-04DC-4521-ADA4-0FCDC00956B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B85854C8-FAF8-4E1F-87A2-D2DEA893F16D}" type="datetimeFigureOut">
              <a:rPr lang="en-US"/>
              <a:pPr>
                <a:defRPr/>
              </a:pPr>
              <a:t>7/2/2009</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FF2ED70F-1E0B-40DC-A05F-56B0FA9D31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611199D1-AD1F-465D-B66B-8B343170151D}" type="datetimeFigureOut">
              <a:rPr lang="en-US"/>
              <a:pPr>
                <a:defRPr/>
              </a:pPr>
              <a:t>7/2/2009</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FCD6095-9117-4154-932D-EA45436E6F8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0E2788D9-0CAB-405D-AAF5-8B7ADA965B7A}" type="datetimeFigureOut">
              <a:rPr lang="en-US"/>
              <a:pPr>
                <a:defRPr/>
              </a:pPr>
              <a:t>7/2/2009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AF2B6D98-5FD5-4DD2-BFF0-6A0809ED6A7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44F86064-8534-45C0-ACA9-7803BBC44CDC}" type="datetimeFigureOut">
              <a:rPr lang="en-US"/>
              <a:pPr>
                <a:defRPr/>
              </a:pPr>
              <a:t>7/2/2009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5B9D6E18-4773-4925-9536-54FEAA0EBCF8}"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latin typeface="Viner Hand ITC" pitchFamily="66" charset="0"/>
              </a:rPr>
              <a:t>Iterated Triangles</a:t>
            </a:r>
            <a:endParaRPr lang="en-US" dirty="0">
              <a:latin typeface="Viner Hand ITC" pitchFamily="66" charset="0"/>
            </a:endParaRPr>
          </a:p>
        </p:txBody>
      </p:sp>
      <p:sp>
        <p:nvSpPr>
          <p:cNvPr id="3" name="Subtitle 2"/>
          <p:cNvSpPr>
            <a:spLocks noGrp="1"/>
          </p:cNvSpPr>
          <p:nvPr>
            <p:ph type="subTitle" idx="1"/>
          </p:nvPr>
        </p:nvSpPr>
        <p:spPr/>
        <p:txBody>
          <a:bodyPr>
            <a:normAutofit/>
          </a:bodyPr>
          <a:lstStyle/>
          <a:p>
            <a:pPr fontAlgn="auto">
              <a:spcAft>
                <a:spcPts val="0"/>
              </a:spcAft>
              <a:buFont typeface="Wingdings 2"/>
              <a:buNone/>
              <a:defRPr/>
            </a:pPr>
            <a:r>
              <a:rPr lang="en-US" dirty="0" smtClean="0">
                <a:latin typeface="Viner Hand ITC" pitchFamily="66" charset="0"/>
              </a:rPr>
              <a:t>Natalie </a:t>
            </a:r>
            <a:r>
              <a:rPr lang="en-US" dirty="0" err="1" smtClean="0">
                <a:latin typeface="Viner Hand ITC" pitchFamily="66" charset="0"/>
              </a:rPr>
              <a:t>Weires</a:t>
            </a:r>
            <a:endParaRPr lang="en-US" dirty="0" smtClean="0">
              <a:latin typeface="Viner Hand ITC" pitchFamily="66" charset="0"/>
            </a:endParaRPr>
          </a:p>
          <a:p>
            <a:pPr fontAlgn="auto">
              <a:spcAft>
                <a:spcPts val="0"/>
              </a:spcAft>
              <a:buFont typeface="Wingdings 2"/>
              <a:buNone/>
              <a:defRPr/>
            </a:pPr>
            <a:r>
              <a:rPr lang="en-US" dirty="0" smtClean="0">
                <a:latin typeface="Viner Hand ITC" pitchFamily="66" charset="0"/>
              </a:rPr>
              <a:t>Kathy Lin</a:t>
            </a:r>
            <a:endParaRPr lang="en-US" dirty="0">
              <a:latin typeface="Viner Hand ITC"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For all angles</a:t>
            </a:r>
            <a:endParaRPr lang="en-US" dirty="0"/>
          </a:p>
        </p:txBody>
      </p:sp>
      <p:sp>
        <p:nvSpPr>
          <p:cNvPr id="22530" name="Content Placeholder 2"/>
          <p:cNvSpPr>
            <a:spLocks noGrp="1"/>
          </p:cNvSpPr>
          <p:nvPr>
            <p:ph idx="1"/>
          </p:nvPr>
        </p:nvSpPr>
        <p:spPr/>
        <p:txBody>
          <a:bodyPr/>
          <a:lstStyle/>
          <a:p>
            <a:r>
              <a:rPr lang="en-US" smtClean="0"/>
              <a:t>So if we take every point on the plane and apply the matrices to each one, we wonder what happens…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It looks familiar…</a:t>
            </a:r>
            <a:endParaRPr lang="en-US" dirty="0"/>
          </a:p>
        </p:txBody>
      </p:sp>
      <p:pic>
        <p:nvPicPr>
          <p:cNvPr id="23554" name="Picture 2"/>
          <p:cNvPicPr>
            <a:picLocks noGrp="1" noChangeAspect="1" noChangeArrowheads="1"/>
          </p:cNvPicPr>
          <p:nvPr>
            <p:ph idx="1"/>
          </p:nvPr>
        </p:nvPicPr>
        <p:blipFill>
          <a:blip r:embed="rId2"/>
          <a:srcRect/>
          <a:stretch>
            <a:fillRect/>
          </a:stretch>
        </p:blipFill>
        <p:spPr>
          <a:xfrm>
            <a:off x="679450" y="1046163"/>
            <a:ext cx="7473950" cy="56134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How come?</a:t>
            </a:r>
            <a:endParaRPr lang="en-US" dirty="0"/>
          </a:p>
        </p:txBody>
      </p:sp>
      <p:sp>
        <p:nvSpPr>
          <p:cNvPr id="24578" name="Content Placeholder 2"/>
          <p:cNvSpPr>
            <a:spLocks noGrp="1"/>
          </p:cNvSpPr>
          <p:nvPr>
            <p:ph idx="1"/>
          </p:nvPr>
        </p:nvSpPr>
        <p:spPr/>
        <p:txBody>
          <a:bodyPr/>
          <a:lstStyle/>
          <a:p>
            <a:r>
              <a:rPr lang="en-US" smtClean="0"/>
              <a:t>Two of the three dimensions are always divided by two, so the points always map to halfway in each direction.</a:t>
            </a:r>
          </a:p>
          <a:p>
            <a:r>
              <a:rPr lang="en-US" smtClean="0"/>
              <a:t>We will attempt to show this on the board…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So what if…</a:t>
            </a:r>
            <a:endParaRPr lang="en-US" dirty="0"/>
          </a:p>
        </p:txBody>
      </p:sp>
      <p:sp>
        <p:nvSpPr>
          <p:cNvPr id="25602" name="Content Placeholder 2"/>
          <p:cNvSpPr>
            <a:spLocks noGrp="1"/>
          </p:cNvSpPr>
          <p:nvPr>
            <p:ph idx="1"/>
          </p:nvPr>
        </p:nvSpPr>
        <p:spPr/>
        <p:txBody>
          <a:bodyPr/>
          <a:lstStyle/>
          <a:p>
            <a:r>
              <a:rPr lang="en-US" smtClean="0"/>
              <a:t>We let the angle bisectors go all the way through and create six triangles?</a:t>
            </a:r>
          </a:p>
          <a:p>
            <a:endParaRPr lang="en-US" smtClean="0"/>
          </a:p>
          <a:p>
            <a:endParaRPr lang="en-US" smtClean="0"/>
          </a:p>
        </p:txBody>
      </p:sp>
      <p:pic>
        <p:nvPicPr>
          <p:cNvPr id="25603" name="Picture 4" descr="http://faculty.evansville.edu/ck6/tcenters/class/incent1.gif"/>
          <p:cNvPicPr>
            <a:picLocks noChangeAspect="1" noChangeArrowheads="1"/>
          </p:cNvPicPr>
          <p:nvPr/>
        </p:nvPicPr>
        <p:blipFill>
          <a:blip r:embed="rId2"/>
          <a:srcRect/>
          <a:stretch>
            <a:fillRect/>
          </a:stretch>
        </p:blipFill>
        <p:spPr bwMode="auto">
          <a:xfrm>
            <a:off x="3505200" y="2971800"/>
            <a:ext cx="4648200" cy="33067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Using one starting triangle…</a:t>
            </a:r>
            <a:endParaRPr lang="en-US" dirty="0"/>
          </a:p>
        </p:txBody>
      </p:sp>
      <p:pic>
        <p:nvPicPr>
          <p:cNvPr id="26626" name="Picture 2"/>
          <p:cNvPicPr>
            <a:picLocks noChangeAspect="1" noChangeArrowheads="1"/>
          </p:cNvPicPr>
          <p:nvPr/>
        </p:nvPicPr>
        <p:blipFill>
          <a:blip r:embed="rId2"/>
          <a:srcRect/>
          <a:stretch>
            <a:fillRect/>
          </a:stretch>
        </p:blipFill>
        <p:spPr bwMode="auto">
          <a:xfrm>
            <a:off x="685800" y="1219200"/>
            <a:ext cx="7467600" cy="56007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With the whole Plane…</a:t>
            </a:r>
            <a:endParaRPr lang="en-US" dirty="0"/>
          </a:p>
        </p:txBody>
      </p:sp>
      <p:pic>
        <p:nvPicPr>
          <p:cNvPr id="27650" name="Picture 2"/>
          <p:cNvPicPr>
            <a:picLocks noChangeAspect="1" noChangeArrowheads="1"/>
          </p:cNvPicPr>
          <p:nvPr/>
        </p:nvPicPr>
        <p:blipFill>
          <a:blip r:embed="rId2"/>
          <a:srcRect/>
          <a:stretch>
            <a:fillRect/>
          </a:stretch>
        </p:blipFill>
        <p:spPr bwMode="auto">
          <a:xfrm>
            <a:off x="1143000" y="1428750"/>
            <a:ext cx="7239000" cy="5429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Question:</a:t>
            </a:r>
            <a:endParaRPr lang="en-US" dirty="0"/>
          </a:p>
        </p:txBody>
      </p:sp>
      <p:sp>
        <p:nvSpPr>
          <p:cNvPr id="14338" name="Content Placeholder 2"/>
          <p:cNvSpPr>
            <a:spLocks noGrp="1"/>
          </p:cNvSpPr>
          <p:nvPr>
            <p:ph idx="1"/>
          </p:nvPr>
        </p:nvSpPr>
        <p:spPr/>
        <p:txBody>
          <a:bodyPr/>
          <a:lstStyle/>
          <a:p>
            <a:r>
              <a:rPr lang="en-US" smtClean="0"/>
              <a:t>We take an arbitrary triangle and bisect its angles to create three new triangles. If we repeat this process on each generated triangle, what kinds of pattern can we find when looking at the angles?</a:t>
            </a:r>
          </a:p>
        </p:txBody>
      </p:sp>
      <p:sp>
        <p:nvSpPr>
          <p:cNvPr id="5" name="Isosceles Triangle 4"/>
          <p:cNvSpPr/>
          <p:nvPr/>
        </p:nvSpPr>
        <p:spPr>
          <a:xfrm>
            <a:off x="1447800" y="3962400"/>
            <a:ext cx="5791200" cy="2362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9" name="Straight Connector 8"/>
          <p:cNvCxnSpPr>
            <a:stCxn id="5" idx="0"/>
          </p:cNvCxnSpPr>
          <p:nvPr/>
        </p:nvCxnSpPr>
        <p:spPr>
          <a:xfrm rot="16200000" flipH="1">
            <a:off x="3581401" y="4724400"/>
            <a:ext cx="1524000" cy="3175"/>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p:cNvCxnSpPr>
          <p:nvPr/>
        </p:nvCxnSpPr>
        <p:spPr>
          <a:xfrm rot="5400000" flipH="1" flipV="1">
            <a:off x="2476500" y="4457700"/>
            <a:ext cx="838200" cy="289560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5" idx="4"/>
          </p:cNvCxnSpPr>
          <p:nvPr/>
        </p:nvCxnSpPr>
        <p:spPr>
          <a:xfrm>
            <a:off x="4343400" y="5486400"/>
            <a:ext cx="2895600" cy="8382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0"/>
          </p:cNvCxnSpPr>
          <p:nvPr/>
        </p:nvCxnSpPr>
        <p:spPr>
          <a:xfrm rot="16200000" flipH="1">
            <a:off x="4076700" y="4229100"/>
            <a:ext cx="1219200" cy="685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4343400" y="5181600"/>
            <a:ext cx="685800" cy="304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5" idx="4"/>
          </p:cNvCxnSpPr>
          <p:nvPr/>
        </p:nvCxnSpPr>
        <p:spPr>
          <a:xfrm rot="5400000" flipH="1">
            <a:off x="5562600" y="4648200"/>
            <a:ext cx="1143000" cy="2209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 idx="0"/>
          </p:cNvCxnSpPr>
          <p:nvPr/>
        </p:nvCxnSpPr>
        <p:spPr>
          <a:xfrm rot="16200000" flipH="1" flipV="1">
            <a:off x="3390900" y="4229100"/>
            <a:ext cx="1219200" cy="685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0800000">
            <a:off x="3657600" y="5181600"/>
            <a:ext cx="685800" cy="304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5" idx="2"/>
          </p:cNvCxnSpPr>
          <p:nvPr/>
        </p:nvCxnSpPr>
        <p:spPr>
          <a:xfrm rot="5400000" flipH="1" flipV="1">
            <a:off x="1981200" y="4648200"/>
            <a:ext cx="1143000" cy="22098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4154488" y="5676900"/>
            <a:ext cx="379412" cy="1588"/>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5" idx="2"/>
          </p:cNvCxnSpPr>
          <p:nvPr/>
        </p:nvCxnSpPr>
        <p:spPr>
          <a:xfrm rot="5400000" flipH="1" flipV="1">
            <a:off x="2667000" y="4648200"/>
            <a:ext cx="457200" cy="28956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5" idx="4"/>
          </p:cNvCxnSpPr>
          <p:nvPr/>
        </p:nvCxnSpPr>
        <p:spPr>
          <a:xfrm rot="5400000" flipH="1">
            <a:off x="5562600" y="4648200"/>
            <a:ext cx="457200" cy="2895600"/>
          </a:xfrm>
          <a:prstGeom prst="lin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2000"/>
                                        <p:tgtEl>
                                          <p:spTgt spid="15"/>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2000"/>
                                        <p:tgtEl>
                                          <p:spTgt spid="11"/>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2000"/>
                                        <p:tgtEl>
                                          <p:spTgt spid="23"/>
                                        </p:tgtEl>
                                      </p:cBhvr>
                                    </p:animEffect>
                                  </p:childTnLst>
                                </p:cTn>
                              </p:par>
                              <p:par>
                                <p:cTn id="20" presetID="10" presetClass="entr" presetSubtype="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2000"/>
                                        <p:tgtEl>
                                          <p:spTgt spid="21"/>
                                        </p:tgtEl>
                                      </p:cBhvr>
                                    </p:animEffect>
                                  </p:childTnLst>
                                </p:cTn>
                              </p:par>
                              <p:par>
                                <p:cTn id="23" presetID="10"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2000"/>
                                        <p:tgtEl>
                                          <p:spTgt spid="25"/>
                                        </p:tgtEl>
                                      </p:cBhvr>
                                    </p:animEffect>
                                  </p:childTnLst>
                                </p:cTn>
                              </p:par>
                            </p:childTnLst>
                          </p:cTn>
                        </p:par>
                        <p:par>
                          <p:cTn id="26" fill="hold">
                            <p:stCondLst>
                              <p:cond delay="8000"/>
                            </p:stCondLst>
                            <p:childTnLst>
                              <p:par>
                                <p:cTn id="27" presetID="10"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2000"/>
                                        <p:tgtEl>
                                          <p:spTgt spid="50"/>
                                        </p:tgtEl>
                                      </p:cBhvr>
                                    </p:animEffect>
                                  </p:childTnLst>
                                </p:cTn>
                              </p:par>
                              <p:par>
                                <p:cTn id="30" presetID="10" presetClass="entr" presetSubtype="0" fill="hold" nodeType="with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fade">
                                      <p:cBhvr>
                                        <p:cTn id="32" dur="2000"/>
                                        <p:tgtEl>
                                          <p:spTgt spid="44"/>
                                        </p:tgtEl>
                                      </p:cBhvr>
                                    </p:animEffect>
                                  </p:childTnLst>
                                </p:cTn>
                              </p:par>
                              <p:par>
                                <p:cTn id="33" presetID="10" presetClass="entr" presetSubtype="0" fill="hold"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fade">
                                      <p:cBhvr>
                                        <p:cTn id="35" dur="2000"/>
                                        <p:tgtEl>
                                          <p:spTgt spid="47"/>
                                        </p:tgtEl>
                                      </p:cBhvr>
                                    </p:animEffect>
                                  </p:childTnLst>
                                </p:cTn>
                              </p:par>
                            </p:childTnLst>
                          </p:cTn>
                        </p:par>
                        <p:par>
                          <p:cTn id="36" fill="hold">
                            <p:stCondLst>
                              <p:cond delay="10000"/>
                            </p:stCondLst>
                            <p:childTnLst>
                              <p:par>
                                <p:cTn id="37" presetID="10" presetClass="entr" presetSubtype="0" fill="hold"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2000"/>
                                        <p:tgtEl>
                                          <p:spTgt spid="36"/>
                                        </p:tgtEl>
                                      </p:cBhvr>
                                    </p:animEffect>
                                  </p:childTnLst>
                                </p:cTn>
                              </p:par>
                              <p:par>
                                <p:cTn id="40" presetID="10"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2000"/>
                                        <p:tgtEl>
                                          <p:spTgt spid="31"/>
                                        </p:tgtEl>
                                      </p:cBhvr>
                                    </p:animEffect>
                                  </p:childTnLst>
                                </p:cTn>
                              </p:par>
                              <p:par>
                                <p:cTn id="43" presetID="10" presetClass="entr" presetSubtype="0" fill="hold" nodeType="with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fade">
                                      <p:cBhvr>
                                        <p:cTn id="45"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Failed attempts</a:t>
            </a:r>
            <a:endParaRPr lang="en-US" dirty="0"/>
          </a:p>
        </p:txBody>
      </p:sp>
      <p:sp>
        <p:nvSpPr>
          <p:cNvPr id="15362" name="Content Placeholder 2"/>
          <p:cNvSpPr>
            <a:spLocks noGrp="1"/>
          </p:cNvSpPr>
          <p:nvPr>
            <p:ph idx="1"/>
          </p:nvPr>
        </p:nvSpPr>
        <p:spPr/>
        <p:txBody>
          <a:bodyPr/>
          <a:lstStyle/>
          <a:p>
            <a:r>
              <a:rPr lang="en-US" smtClean="0"/>
              <a:t>We first tried to use degrees and tried to find patterns in each generation, but the numbers became too complicated, so we switched to radians and factored out the </a:t>
            </a:r>
            <a:r>
              <a:rPr lang="el-GR" smtClean="0"/>
              <a:t>π</a:t>
            </a:r>
            <a:r>
              <a:rPr lang="en-US" smtClean="0"/>
              <a:t> for simplicity.</a:t>
            </a:r>
          </a:p>
          <a:p>
            <a:r>
              <a:rPr lang="en-US" smtClean="0"/>
              <a:t>For the remainder of the presentation, all angles will be presented in terms of radians with </a:t>
            </a:r>
            <a:r>
              <a:rPr lang="el-GR" smtClean="0"/>
              <a:t>π</a:t>
            </a:r>
            <a:r>
              <a:rPr lang="en-US" smtClean="0"/>
              <a:t> omitted.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New angles</a:t>
            </a:r>
            <a:endParaRPr lang="en-US" dirty="0"/>
          </a:p>
        </p:txBody>
      </p:sp>
      <p:sp>
        <p:nvSpPr>
          <p:cNvPr id="16386" name="Content Placeholder 2"/>
          <p:cNvSpPr>
            <a:spLocks noGrp="1"/>
          </p:cNvSpPr>
          <p:nvPr>
            <p:ph idx="1"/>
          </p:nvPr>
        </p:nvSpPr>
        <p:spPr/>
        <p:txBody>
          <a:bodyPr/>
          <a:lstStyle/>
          <a:p>
            <a:r>
              <a:rPr lang="en-US" smtClean="0"/>
              <a:t>When the angles of a triangle (A, B, C) are bisected to form three smaller triangles, the new triangles have angles</a:t>
            </a:r>
          </a:p>
          <a:p>
            <a:pPr lvl="1"/>
            <a:r>
              <a:rPr lang="en-US" smtClean="0"/>
              <a:t>A/2,	 B/2,	   C + A/2 + B/2</a:t>
            </a:r>
          </a:p>
          <a:p>
            <a:pPr lvl="1"/>
            <a:r>
              <a:rPr lang="en-US" smtClean="0"/>
              <a:t>A/2,	C/2,	   B + A/2 + C/2</a:t>
            </a:r>
          </a:p>
          <a:p>
            <a:pPr lvl="1"/>
            <a:r>
              <a:rPr lang="en-US" smtClean="0"/>
              <a:t>B/2,	C/2,	   A + B/2 + C/2</a:t>
            </a:r>
          </a:p>
          <a:p>
            <a:pPr lvl="1"/>
            <a:r>
              <a:rPr lang="en-US" smtClean="0"/>
              <a:t>because all the angles in a triangle must add up to one, using our modified angle measurements. </a:t>
            </a:r>
          </a:p>
          <a:p>
            <a:pPr lvl="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More simplifying…</a:t>
            </a:r>
            <a:endParaRPr lang="en-US" dirty="0"/>
          </a:p>
        </p:txBody>
      </p:sp>
      <p:sp>
        <p:nvSpPr>
          <p:cNvPr id="17410" name="Content Placeholder 2"/>
          <p:cNvSpPr>
            <a:spLocks noGrp="1"/>
          </p:cNvSpPr>
          <p:nvPr>
            <p:ph idx="1"/>
          </p:nvPr>
        </p:nvSpPr>
        <p:spPr>
          <a:xfrm>
            <a:off x="304800" y="1554163"/>
            <a:ext cx="8686800" cy="5303837"/>
          </a:xfrm>
        </p:spPr>
        <p:txBody>
          <a:bodyPr/>
          <a:lstStyle/>
          <a:p>
            <a:r>
              <a:rPr lang="en-US" smtClean="0"/>
              <a:t>Each triangle can be represented by a vector and the three new triangles can be generated from an original triangle by multiplying its vector by three matrices:</a:t>
            </a:r>
          </a:p>
          <a:p>
            <a:r>
              <a:rPr lang="en-US" smtClean="0"/>
              <a:t>[ 1   0.5   0.5 ] 		[ 0.5   0     0  ]</a:t>
            </a:r>
            <a:br>
              <a:rPr lang="en-US" smtClean="0"/>
            </a:br>
            <a:r>
              <a:rPr lang="en-US" smtClean="0"/>
              <a:t>[ 0   0.5     0  ]   		[ 0.5   1   0.5 ]</a:t>
            </a:r>
            <a:br>
              <a:rPr lang="en-US" smtClean="0"/>
            </a:br>
            <a:r>
              <a:rPr lang="en-US" smtClean="0"/>
              <a:t>[ 0    0     0.5 ]		[ 0      0   0.5 ] </a:t>
            </a:r>
            <a:br>
              <a:rPr lang="en-US" smtClean="0"/>
            </a:br>
            <a:r>
              <a:rPr lang="en-US" smtClean="0"/>
              <a:t>			[ 0.5   0    0 ]	</a:t>
            </a:r>
            <a:br>
              <a:rPr lang="en-US" smtClean="0"/>
            </a:br>
            <a:r>
              <a:rPr lang="en-US" smtClean="0"/>
              <a:t>			[ 0    0.5   0 ]</a:t>
            </a:r>
            <a:br>
              <a:rPr lang="en-US" smtClean="0"/>
            </a:br>
            <a:r>
              <a:rPr lang="en-US" smtClean="0"/>
              <a:t>    			[ 0.5  0.5   1]</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pattern</a:t>
            </a:r>
            <a:endParaRPr lang="en-US" dirty="0"/>
          </a:p>
        </p:txBody>
      </p:sp>
      <p:sp>
        <p:nvSpPr>
          <p:cNvPr id="18434" name="Content Placeholder 2"/>
          <p:cNvSpPr>
            <a:spLocks noGrp="1"/>
          </p:cNvSpPr>
          <p:nvPr>
            <p:ph idx="1"/>
          </p:nvPr>
        </p:nvSpPr>
        <p:spPr>
          <a:xfrm>
            <a:off x="304800" y="1371600"/>
            <a:ext cx="8686800" cy="5181600"/>
          </a:xfrm>
        </p:spPr>
        <p:txBody>
          <a:bodyPr/>
          <a:lstStyle/>
          <a:p>
            <a:r>
              <a:rPr lang="en-US" sz="1800" smtClean="0"/>
              <a:t>Gen 1	1/6	2/6	3/6</a:t>
            </a:r>
          </a:p>
          <a:p>
            <a:endParaRPr lang="en-US" sz="1800" smtClean="0"/>
          </a:p>
          <a:p>
            <a:r>
              <a:rPr lang="en-US" sz="1800" smtClean="0"/>
              <a:t>Gen 2	1/12	1/12	2/12	2/12	3/12	3/12	7/12			8/12	9/12	</a:t>
            </a:r>
          </a:p>
          <a:p>
            <a:endParaRPr lang="en-US" sz="1800" smtClean="0"/>
          </a:p>
          <a:p>
            <a:r>
              <a:rPr lang="en-US" sz="1800" smtClean="0"/>
              <a:t>Gen 3	1/24	1/24	1/24	1/24	2/24	2/24	2/24			2/24	3/24	3/24	3/24	3/24	7/24	7/24			8/24	8/24	9/24	9/24	13/24	13/24	14/24			14/24	15/24	15/24	19/24	20/24	21/24</a:t>
            </a:r>
          </a:p>
          <a:p>
            <a:r>
              <a:rPr lang="en-US" sz="1800" smtClean="0"/>
              <a:t>The numbers appear in triplets that skip by the starting denominator	</a:t>
            </a:r>
          </a:p>
          <a:p>
            <a:r>
              <a:rPr lang="en-US" sz="1800" smtClean="0"/>
              <a:t>The numerators appear in frequencies that follow Dress’s Sequence:</a:t>
            </a:r>
          </a:p>
          <a:p>
            <a:pPr lvl="1"/>
            <a:r>
              <a:rPr lang="en-US" sz="1400" smtClean="0"/>
              <a:t>1</a:t>
            </a:r>
          </a:p>
          <a:p>
            <a:pPr lvl="1"/>
            <a:r>
              <a:rPr lang="en-US" sz="1400" smtClean="0"/>
              <a:t>1 2</a:t>
            </a:r>
          </a:p>
          <a:p>
            <a:pPr lvl="1"/>
            <a:r>
              <a:rPr lang="en-US" sz="1400" smtClean="0"/>
              <a:t>1 2 2 4</a:t>
            </a:r>
          </a:p>
          <a:p>
            <a:pPr lvl="1"/>
            <a:r>
              <a:rPr lang="en-US" sz="1400" smtClean="0"/>
              <a:t>1 2 2 4 2 4 4 8</a:t>
            </a:r>
          </a:p>
          <a:p>
            <a:pPr lvl="1"/>
            <a:r>
              <a:rPr lang="en-US" sz="1400" smtClean="0"/>
              <a:t>1 2 2 4 2 4 4 8 2 4 4 8 4 8 8 16	etc</a:t>
            </a:r>
          </a:p>
          <a:p>
            <a:r>
              <a:rPr lang="en-US" sz="1800" smtClean="0"/>
              <a:t>As appears in this histogram…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Histogram</a:t>
            </a:r>
            <a:endParaRPr lang="en-US" dirty="0"/>
          </a:p>
        </p:txBody>
      </p:sp>
      <p:pic>
        <p:nvPicPr>
          <p:cNvPr id="19458" name="Picture 2"/>
          <p:cNvPicPr>
            <a:picLocks noGrp="1" noChangeAspect="1" noChangeArrowheads="1"/>
          </p:cNvPicPr>
          <p:nvPr>
            <p:ph idx="1"/>
          </p:nvPr>
        </p:nvPicPr>
        <p:blipFill>
          <a:blip r:embed="rId2"/>
          <a:srcRect/>
          <a:stretch>
            <a:fillRect/>
          </a:stretch>
        </p:blipFill>
        <p:spPr>
          <a:xfrm>
            <a:off x="609600" y="962025"/>
            <a:ext cx="7848600" cy="5895975"/>
          </a:xfrm>
        </p:spPr>
      </p:pic>
      <p:sp>
        <p:nvSpPr>
          <p:cNvPr id="19459" name="TextBox 4"/>
          <p:cNvSpPr txBox="1">
            <a:spLocks noChangeArrowheads="1"/>
          </p:cNvSpPr>
          <p:nvPr/>
        </p:nvSpPr>
        <p:spPr bwMode="auto">
          <a:xfrm>
            <a:off x="2667000" y="6400800"/>
            <a:ext cx="3276600" cy="369888"/>
          </a:xfrm>
          <a:prstGeom prst="rect">
            <a:avLst/>
          </a:prstGeom>
          <a:noFill/>
          <a:ln w="9525">
            <a:noFill/>
            <a:miter lim="800000"/>
            <a:headEnd/>
            <a:tailEnd/>
          </a:ln>
        </p:spPr>
        <p:txBody>
          <a:bodyPr>
            <a:spAutoFit/>
          </a:bodyPr>
          <a:lstStyle/>
          <a:p>
            <a:pPr algn="ctr"/>
            <a:r>
              <a:rPr lang="en-US">
                <a:latin typeface="Franklin Gothic Book"/>
              </a:rPr>
              <a:t>Numerators</a:t>
            </a:r>
          </a:p>
        </p:txBody>
      </p:sp>
      <p:sp>
        <p:nvSpPr>
          <p:cNvPr id="6" name="TextBox 5"/>
          <p:cNvSpPr txBox="1"/>
          <p:nvPr/>
        </p:nvSpPr>
        <p:spPr>
          <a:xfrm>
            <a:off x="833735" y="2743200"/>
            <a:ext cx="461665" cy="1754326"/>
          </a:xfrm>
          <a:prstGeom prst="rect">
            <a:avLst/>
          </a:prstGeom>
          <a:noFill/>
        </p:spPr>
        <p:txBody>
          <a:bodyPr vert="vert270">
            <a:spAutoFit/>
          </a:bodyPr>
          <a:lstStyle/>
          <a:p>
            <a:pPr fontAlgn="auto">
              <a:spcBef>
                <a:spcPts val="0"/>
              </a:spcBef>
              <a:spcAft>
                <a:spcPts val="0"/>
              </a:spcAft>
              <a:defRPr/>
            </a:pPr>
            <a:r>
              <a:rPr lang="en-US" dirty="0">
                <a:latin typeface="+mn-lt"/>
              </a:rPr>
              <a:t>Frequencies</a:t>
            </a:r>
            <a:endParaRPr lang="en-US"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Plotting on a Plane</a:t>
            </a:r>
            <a:endParaRPr lang="en-US" dirty="0"/>
          </a:p>
        </p:txBody>
      </p:sp>
      <p:sp>
        <p:nvSpPr>
          <p:cNvPr id="20482" name="Content Placeholder 2"/>
          <p:cNvSpPr>
            <a:spLocks noGrp="1"/>
          </p:cNvSpPr>
          <p:nvPr>
            <p:ph idx="1"/>
          </p:nvPr>
        </p:nvSpPr>
        <p:spPr/>
        <p:txBody>
          <a:bodyPr/>
          <a:lstStyle/>
          <a:p>
            <a:r>
              <a:rPr lang="en-US" smtClean="0"/>
              <a:t>For any triangle, A + B + C = 1.</a:t>
            </a:r>
          </a:p>
          <a:p>
            <a:pPr lvl="1"/>
            <a:r>
              <a:rPr lang="en-US" smtClean="0"/>
              <a:t>This defines a plane in space.</a:t>
            </a:r>
          </a:p>
          <a:p>
            <a:r>
              <a:rPr lang="en-US" smtClean="0"/>
              <a:t>Given a starting triangle, the three new triangles will appear on the plane as three points.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686800" cy="838200"/>
          </a:xfrm>
        </p:spPr>
        <p:txBody>
          <a:bodyPr/>
          <a:lstStyle/>
          <a:p>
            <a:pPr fontAlgn="auto">
              <a:spcAft>
                <a:spcPts val="0"/>
              </a:spcAft>
              <a:defRPr/>
            </a:pPr>
            <a:r>
              <a:rPr lang="en-US" dirty="0" smtClean="0"/>
              <a:t>Plotting angles</a:t>
            </a:r>
            <a:endParaRPr lang="en-US" dirty="0"/>
          </a:p>
        </p:txBody>
      </p:sp>
      <p:pic>
        <p:nvPicPr>
          <p:cNvPr id="21506" name="Picture 3"/>
          <p:cNvPicPr>
            <a:picLocks noChangeAspect="1" noChangeArrowheads="1"/>
          </p:cNvPicPr>
          <p:nvPr/>
        </p:nvPicPr>
        <p:blipFill>
          <a:blip r:embed="rId2"/>
          <a:srcRect/>
          <a:stretch>
            <a:fillRect/>
          </a:stretch>
        </p:blipFill>
        <p:spPr bwMode="auto">
          <a:xfrm>
            <a:off x="1066800" y="1200150"/>
            <a:ext cx="7543800" cy="565785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95</TotalTime>
  <Words>391</Words>
  <Application>Microsoft Office PowerPoint</Application>
  <PresentationFormat>On-screen Show (4:3)</PresentationFormat>
  <Paragraphs>33</Paragraphs>
  <Slides>15</Slides>
  <Notes>0</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15</vt:i4>
      </vt:variant>
    </vt:vector>
  </HeadingPairs>
  <TitlesOfParts>
    <vt:vector size="30" baseType="lpstr">
      <vt:lpstr>Franklin Gothic Book</vt:lpstr>
      <vt:lpstr>Arial</vt:lpstr>
      <vt:lpstr>Franklin Gothic Medium</vt:lpstr>
      <vt:lpstr>Wingdings 2</vt:lpstr>
      <vt:lpstr>Calibri</vt:lpstr>
      <vt:lpstr>Viner Hand ITC</vt:lpstr>
      <vt:lpstr>Trek</vt:lpstr>
      <vt:lpstr>Trek</vt:lpstr>
      <vt:lpstr>Trek</vt:lpstr>
      <vt:lpstr>Trek</vt:lpstr>
      <vt:lpstr>Trek</vt:lpstr>
      <vt:lpstr>Trek</vt:lpstr>
      <vt:lpstr>Trek</vt:lpstr>
      <vt:lpstr>Trek</vt: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Iterated Triangles</dc:title>
  <dc:creator>cvcs04</dc:creator>
  <cp:lastModifiedBy>Princeton Affiliate</cp:lastModifiedBy>
  <cp:revision>20</cp:revision>
  <dcterms:created xsi:type="dcterms:W3CDTF">2009-06-18T23:25:45Z</dcterms:created>
  <dcterms:modified xsi:type="dcterms:W3CDTF">2009-07-02T16:53:56Z</dcterms:modified>
</cp:coreProperties>
</file>